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8" r:id="rId2"/>
    <p:sldId id="290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5C1"/>
    <a:srgbClr val="1D2530"/>
    <a:srgbClr val="F2AC46"/>
    <a:srgbClr val="074B8F"/>
    <a:srgbClr val="00467F"/>
    <a:srgbClr val="506269"/>
    <a:srgbClr val="DE4931"/>
    <a:srgbClr val="DE4935"/>
    <a:srgbClr val="077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/>
    <p:restoredTop sz="86440"/>
  </p:normalViewPr>
  <p:slideViewPr>
    <p:cSldViewPr snapToGrid="0" snapToObjects="1">
      <p:cViewPr varScale="1">
        <p:scale>
          <a:sx n="135" d="100"/>
          <a:sy n="135" d="100"/>
        </p:scale>
        <p:origin x="242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B9D7F-C9BB-9E47-A95B-57446EFC67D2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65B65-A2CD-E24E-979B-4FDE5A7085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65B65-A2CD-E24E-979B-4FDE5A7085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7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65B65-A2CD-E24E-979B-4FDE5A7085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0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1F4-8B1B-184C-9626-3ECE83F54FDD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412-31D8-8245-8588-53FCD23BA2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1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91F4-8B1B-184C-9626-3ECE83F54FDD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412-31D8-8245-8588-53FCD23BA2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5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067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991F4-8B1B-184C-9626-3ECE83F54FDD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2412-31D8-8245-8588-53FCD23BA2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9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2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9B41154-1FE6-FB4C-88DB-69B362E8D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FFB7DAB-0E05-1D03-23A5-99EF152817D2}"/>
              </a:ext>
            </a:extLst>
          </p:cNvPr>
          <p:cNvSpPr/>
          <p:nvPr/>
        </p:nvSpPr>
        <p:spPr>
          <a:xfrm>
            <a:off x="-1" y="5683170"/>
            <a:ext cx="9143999" cy="117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DB421F79-DF85-FD53-F445-A684BB175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76" y="5834863"/>
            <a:ext cx="4240163" cy="8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6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C9651A6A-E868-BCC7-7CC0-87D01ACED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FEB86F8-F999-48C4-B395-CB1919E2A141}"/>
              </a:ext>
            </a:extLst>
          </p:cNvPr>
          <p:cNvSpPr/>
          <p:nvPr/>
        </p:nvSpPr>
        <p:spPr>
          <a:xfrm>
            <a:off x="-1" y="5683170"/>
            <a:ext cx="9143999" cy="117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Graphical user interface&#10;&#10;Description automatically generated">
            <a:extLst>
              <a:ext uri="{FF2B5EF4-FFF2-40B4-BE49-F238E27FC236}">
                <a16:creationId xmlns:a16="http://schemas.microsoft.com/office/drawing/2014/main" id="{B52A7C34-89AF-60B0-166C-07794D628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76" y="5834863"/>
            <a:ext cx="4240163" cy="8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1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DC0D84E7-602D-F0CB-993A-672BBB322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29" y="1283279"/>
            <a:ext cx="691879" cy="69187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9BC5959-7697-C860-5446-64C2A1C6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129" y="2127185"/>
            <a:ext cx="691879" cy="691879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A962287E-32A0-3555-6BFF-B3BD40F97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129" y="4655549"/>
            <a:ext cx="691879" cy="691879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35F10CC2-D4A5-B951-4A34-BED2F9CB7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129" y="3783169"/>
            <a:ext cx="691879" cy="69187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4F8171C-9767-8D2D-7D71-CA8B337A7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129" y="2948942"/>
            <a:ext cx="691879" cy="691879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9740CE4A-9254-CDD6-493A-54C8FDD7E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4524" y="3789612"/>
            <a:ext cx="691879" cy="691879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47CE1E23-644F-7497-8C00-08C0500D94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4524" y="2967147"/>
            <a:ext cx="691879" cy="691879"/>
          </a:xfrm>
          <a:prstGeom prst="rect">
            <a:avLst/>
          </a:prstGeom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B223A4-430D-51BD-F171-FB9D7A17B7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4524" y="2120738"/>
            <a:ext cx="691879" cy="69187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B43EDD-4E7A-2F34-3E14-BDD726C0BED7}"/>
              </a:ext>
            </a:extLst>
          </p:cNvPr>
          <p:cNvCxnSpPr>
            <a:cxnSpLocks/>
          </p:cNvCxnSpPr>
          <p:nvPr/>
        </p:nvCxnSpPr>
        <p:spPr>
          <a:xfrm>
            <a:off x="-1" y="5736880"/>
            <a:ext cx="9144001" cy="0"/>
          </a:xfrm>
          <a:prstGeom prst="line">
            <a:avLst/>
          </a:prstGeom>
          <a:ln w="9525">
            <a:solidFill>
              <a:srgbClr val="074B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120D27-A985-A3DA-5601-6D7F97C4E24F}"/>
              </a:ext>
            </a:extLst>
          </p:cNvPr>
          <p:cNvSpPr txBox="1"/>
          <p:nvPr/>
        </p:nvSpPr>
        <p:spPr>
          <a:xfrm>
            <a:off x="111745" y="1729983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$1 Per Week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9D30C4-8FC8-29E3-E801-BB6B95BFA950}"/>
              </a:ext>
            </a:extLst>
          </p:cNvPr>
          <p:cNvSpPr txBox="1"/>
          <p:nvPr/>
        </p:nvSpPr>
        <p:spPr>
          <a:xfrm>
            <a:off x="111745" y="2576461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$2 Per Week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F7E442-965D-9DF4-801A-69DAD6896F81}"/>
              </a:ext>
            </a:extLst>
          </p:cNvPr>
          <p:cNvSpPr txBox="1"/>
          <p:nvPr/>
        </p:nvSpPr>
        <p:spPr>
          <a:xfrm>
            <a:off x="111745" y="3413512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$3 Per Week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1D9307-FABD-3D45-DE1C-A7A54AA26528}"/>
              </a:ext>
            </a:extLst>
          </p:cNvPr>
          <p:cNvSpPr txBox="1"/>
          <p:nvPr/>
        </p:nvSpPr>
        <p:spPr>
          <a:xfrm>
            <a:off x="111745" y="4250563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$5 Per Week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056BB8-6B28-620D-5A5A-2C2519AF73D2}"/>
              </a:ext>
            </a:extLst>
          </p:cNvPr>
          <p:cNvSpPr txBox="1"/>
          <p:nvPr/>
        </p:nvSpPr>
        <p:spPr>
          <a:xfrm>
            <a:off x="111745" y="5087615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$10 Per Week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0B2FCA-D852-DA96-F99F-D9A40EFA1991}"/>
              </a:ext>
            </a:extLst>
          </p:cNvPr>
          <p:cNvSpPr txBox="1"/>
          <p:nvPr/>
        </p:nvSpPr>
        <p:spPr>
          <a:xfrm>
            <a:off x="1011921" y="1729983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B5C26F-A9BA-3969-9501-6EAC2E07FE86}"/>
              </a:ext>
            </a:extLst>
          </p:cNvPr>
          <p:cNvCxnSpPr>
            <a:cxnSpLocks/>
          </p:cNvCxnSpPr>
          <p:nvPr/>
        </p:nvCxnSpPr>
        <p:spPr>
          <a:xfrm>
            <a:off x="3050698" y="1507072"/>
            <a:ext cx="0" cy="399100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C9DAE7-BDB3-AA53-C0B4-1E0843E42445}"/>
              </a:ext>
            </a:extLst>
          </p:cNvPr>
          <p:cNvCxnSpPr>
            <a:cxnSpLocks/>
          </p:cNvCxnSpPr>
          <p:nvPr/>
        </p:nvCxnSpPr>
        <p:spPr>
          <a:xfrm>
            <a:off x="6101395" y="1507072"/>
            <a:ext cx="0" cy="399100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F071CB9-CAC6-137F-B02A-2E255838B9F2}"/>
              </a:ext>
            </a:extLst>
          </p:cNvPr>
          <p:cNvSpPr txBox="1"/>
          <p:nvPr/>
        </p:nvSpPr>
        <p:spPr>
          <a:xfrm>
            <a:off x="1964569" y="1499150"/>
            <a:ext cx="1261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Love of Reading</a:t>
            </a:r>
          </a:p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for Kids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944128-3BCA-1DAF-3F19-983000BAC23A}"/>
              </a:ext>
            </a:extLst>
          </p:cNvPr>
          <p:cNvSpPr txBox="1"/>
          <p:nvPr/>
        </p:nvSpPr>
        <p:spPr>
          <a:xfrm>
            <a:off x="111744" y="2009811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2 children will receive a book a month for an entire year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386289-D666-ECAD-1906-12EB845132F0}"/>
              </a:ext>
            </a:extLst>
          </p:cNvPr>
          <p:cNvSpPr txBox="1"/>
          <p:nvPr/>
        </p:nvSpPr>
        <p:spPr>
          <a:xfrm>
            <a:off x="1964570" y="2345628"/>
            <a:ext cx="893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Support &amp;</a:t>
            </a:r>
            <a:b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</a:br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Recovery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6E364C-E122-EE44-ACD5-9E53D9249C4C}"/>
              </a:ext>
            </a:extLst>
          </p:cNvPr>
          <p:cNvSpPr txBox="1"/>
          <p:nvPr/>
        </p:nvSpPr>
        <p:spPr>
          <a:xfrm>
            <a:off x="1964570" y="3182679"/>
            <a:ext cx="893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Strength to </a:t>
            </a:r>
            <a:b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</a:br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Say No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092EBB-8A37-2AA4-384D-03E74264F95E}"/>
              </a:ext>
            </a:extLst>
          </p:cNvPr>
          <p:cNvSpPr txBox="1"/>
          <p:nvPr/>
        </p:nvSpPr>
        <p:spPr>
          <a:xfrm>
            <a:off x="1964570" y="4019730"/>
            <a:ext cx="893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Shelter In</a:t>
            </a:r>
            <a:b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</a:br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Storms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FDDFD0-9057-09A9-6E70-715F07AC86CD}"/>
              </a:ext>
            </a:extLst>
          </p:cNvPr>
          <p:cNvSpPr txBox="1"/>
          <p:nvPr/>
        </p:nvSpPr>
        <p:spPr>
          <a:xfrm>
            <a:off x="1964570" y="4826005"/>
            <a:ext cx="893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Senior</a:t>
            </a:r>
            <a:b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</a:br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Support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5DF878-1C28-CA36-2C76-F2FB189DB830}"/>
              </a:ext>
            </a:extLst>
          </p:cNvPr>
          <p:cNvSpPr txBox="1"/>
          <p:nvPr/>
        </p:nvSpPr>
        <p:spPr>
          <a:xfrm>
            <a:off x="1011921" y="2576461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1EBA4A5-E030-7D92-E731-26F465AD34A7}"/>
              </a:ext>
            </a:extLst>
          </p:cNvPr>
          <p:cNvSpPr txBox="1"/>
          <p:nvPr/>
        </p:nvSpPr>
        <p:spPr>
          <a:xfrm>
            <a:off x="1011921" y="3413512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EA0F0C-1CC0-C7C0-88A6-7519D5850634}"/>
              </a:ext>
            </a:extLst>
          </p:cNvPr>
          <p:cNvSpPr txBox="1"/>
          <p:nvPr/>
        </p:nvSpPr>
        <p:spPr>
          <a:xfrm>
            <a:off x="1011921" y="4250563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0908C9-923D-8D16-D63F-16D801A11C65}"/>
              </a:ext>
            </a:extLst>
          </p:cNvPr>
          <p:cNvSpPr txBox="1"/>
          <p:nvPr/>
        </p:nvSpPr>
        <p:spPr>
          <a:xfrm>
            <a:off x="1011921" y="5087615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7F36A0-4DED-565D-B659-94550181CD81}"/>
              </a:ext>
            </a:extLst>
          </p:cNvPr>
          <p:cNvSpPr txBox="1"/>
          <p:nvPr/>
        </p:nvSpPr>
        <p:spPr>
          <a:xfrm>
            <a:off x="111744" y="5366419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Provides 20 rides for seniors to get to medical appointments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6ED6B4A-8462-CD67-1D75-EA346350A45D}"/>
              </a:ext>
            </a:extLst>
          </p:cNvPr>
          <p:cNvSpPr txBox="1"/>
          <p:nvPr/>
        </p:nvSpPr>
        <p:spPr>
          <a:xfrm>
            <a:off x="111744" y="4492961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Provides a family with appliances like a washer, dryer, stove, or fridge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555DC6-060A-633F-F29F-FF11921CC099}"/>
              </a:ext>
            </a:extLst>
          </p:cNvPr>
          <p:cNvSpPr txBox="1"/>
          <p:nvPr/>
        </p:nvSpPr>
        <p:spPr>
          <a:xfrm>
            <a:off x="111744" y="3659812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An entire classroom will learn how to prevent and report sexual abuse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E7C347B-76D9-9B07-8CA6-96BAF05EB7CF}"/>
              </a:ext>
            </a:extLst>
          </p:cNvPr>
          <p:cNvSpPr txBox="1"/>
          <p:nvPr/>
        </p:nvSpPr>
        <p:spPr>
          <a:xfrm>
            <a:off x="111744" y="2826662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Provides 5 counseling sessions for a survivor of domestic violence</a:t>
            </a:r>
          </a:p>
        </p:txBody>
      </p:sp>
      <p:pic>
        <p:nvPicPr>
          <p:cNvPr id="57" name="Picture 56" descr="A pair of glasses&#10;&#10;Description automatically generated with medium confidence">
            <a:extLst>
              <a:ext uri="{FF2B5EF4-FFF2-40B4-BE49-F238E27FC236}">
                <a16:creationId xmlns:a16="http://schemas.microsoft.com/office/drawing/2014/main" id="{0B49A369-00E8-EA4A-6E2D-41EB4A10B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3827" y="1323319"/>
            <a:ext cx="691879" cy="691879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E60732C8-9299-E8B4-7B36-C8FD8129F3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3827" y="3767807"/>
            <a:ext cx="691879" cy="69187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3D2A2C47-A10C-254A-2DBF-7D041680E8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3827" y="2111848"/>
            <a:ext cx="691879" cy="691879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9511DFBE-733F-3740-034E-F37E342CB7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3944" y="4693219"/>
            <a:ext cx="591644" cy="591644"/>
          </a:xfrm>
          <a:prstGeom prst="rect">
            <a:avLst/>
          </a:prstGeom>
        </p:spPr>
      </p:pic>
      <p:pic>
        <p:nvPicPr>
          <p:cNvPr id="85" name="Picture 84" descr="Icon&#10;&#10;Description automatically generated">
            <a:extLst>
              <a:ext uri="{FF2B5EF4-FFF2-40B4-BE49-F238E27FC236}">
                <a16:creationId xmlns:a16="http://schemas.microsoft.com/office/drawing/2014/main" id="{7BD8239C-E1AC-F64B-7391-A030BA409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827" y="2944722"/>
            <a:ext cx="691879" cy="691879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8D7DC8CF-9F4C-3734-D85A-FE7F09E87782}"/>
              </a:ext>
            </a:extLst>
          </p:cNvPr>
          <p:cNvSpPr txBox="1"/>
          <p:nvPr/>
        </p:nvSpPr>
        <p:spPr>
          <a:xfrm>
            <a:off x="3162443" y="1729983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$1 Per Week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2710955-764C-AEB2-B257-7C5405AFF0C7}"/>
              </a:ext>
            </a:extLst>
          </p:cNvPr>
          <p:cNvSpPr txBox="1"/>
          <p:nvPr/>
        </p:nvSpPr>
        <p:spPr>
          <a:xfrm>
            <a:off x="3162443" y="2576461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$2 Per Week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E06322F-CF92-B8D6-EE2A-23EAC8AE32C8}"/>
              </a:ext>
            </a:extLst>
          </p:cNvPr>
          <p:cNvSpPr txBox="1"/>
          <p:nvPr/>
        </p:nvSpPr>
        <p:spPr>
          <a:xfrm>
            <a:off x="3162443" y="3413512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$3 Per Week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9034423-0E8B-1716-2501-3F097F0AF17D}"/>
              </a:ext>
            </a:extLst>
          </p:cNvPr>
          <p:cNvSpPr txBox="1"/>
          <p:nvPr/>
        </p:nvSpPr>
        <p:spPr>
          <a:xfrm>
            <a:off x="3162443" y="4250563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$5 Per Week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1B9C940-1EE2-61FA-318B-8335159EDC02}"/>
              </a:ext>
            </a:extLst>
          </p:cNvPr>
          <p:cNvSpPr txBox="1"/>
          <p:nvPr/>
        </p:nvSpPr>
        <p:spPr>
          <a:xfrm>
            <a:off x="3162443" y="5087615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$10 Per Week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53D6959-345E-F07F-6018-45A306989ADB}"/>
              </a:ext>
            </a:extLst>
          </p:cNvPr>
          <p:cNvSpPr txBox="1"/>
          <p:nvPr/>
        </p:nvSpPr>
        <p:spPr>
          <a:xfrm>
            <a:off x="4062619" y="1729983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EE75D74-87A1-6794-4867-86E323E493E8}"/>
              </a:ext>
            </a:extLst>
          </p:cNvPr>
          <p:cNvSpPr txBox="1"/>
          <p:nvPr/>
        </p:nvSpPr>
        <p:spPr>
          <a:xfrm>
            <a:off x="5015268" y="1729983"/>
            <a:ext cx="8936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Clarity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7E98325-12AF-F1AE-D4CE-835A14587495}"/>
              </a:ext>
            </a:extLst>
          </p:cNvPr>
          <p:cNvSpPr txBox="1"/>
          <p:nvPr/>
        </p:nvSpPr>
        <p:spPr>
          <a:xfrm>
            <a:off x="3162442" y="2009811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Provides a handheld magnifier for a visually impaired client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6D46A88-2C28-F7ED-93D1-8D733C3F963B}"/>
              </a:ext>
            </a:extLst>
          </p:cNvPr>
          <p:cNvSpPr txBox="1"/>
          <p:nvPr/>
        </p:nvSpPr>
        <p:spPr>
          <a:xfrm>
            <a:off x="5015268" y="2345628"/>
            <a:ext cx="893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Safety &amp;</a:t>
            </a:r>
            <a:b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</a:br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Support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CF89A0D-B9D9-9431-FE0A-A298DCF2FF55}"/>
              </a:ext>
            </a:extLst>
          </p:cNvPr>
          <p:cNvSpPr txBox="1"/>
          <p:nvPr/>
        </p:nvSpPr>
        <p:spPr>
          <a:xfrm>
            <a:off x="5015267" y="3182679"/>
            <a:ext cx="1197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Love of Reading</a:t>
            </a:r>
          </a:p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for Kids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E8D2CEC-A60F-386D-35A4-4902EB5FFD32}"/>
              </a:ext>
            </a:extLst>
          </p:cNvPr>
          <p:cNvSpPr txBox="1"/>
          <p:nvPr/>
        </p:nvSpPr>
        <p:spPr>
          <a:xfrm>
            <a:off x="5015268" y="4019730"/>
            <a:ext cx="893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Food for</a:t>
            </a:r>
            <a:b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</a:br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Kids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A37E39B-5F55-16A9-C63D-AD3E2EECA81A}"/>
              </a:ext>
            </a:extLst>
          </p:cNvPr>
          <p:cNvSpPr txBox="1"/>
          <p:nvPr/>
        </p:nvSpPr>
        <p:spPr>
          <a:xfrm>
            <a:off x="5015268" y="4826005"/>
            <a:ext cx="893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Confidence</a:t>
            </a:r>
          </a:p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In Kids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221C058-020F-A0B1-16BB-BF7DED9734FF}"/>
              </a:ext>
            </a:extLst>
          </p:cNvPr>
          <p:cNvSpPr txBox="1"/>
          <p:nvPr/>
        </p:nvSpPr>
        <p:spPr>
          <a:xfrm>
            <a:off x="4062619" y="2576461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54DB35C-E914-E5D2-71F1-D8EBA45B403D}"/>
              </a:ext>
            </a:extLst>
          </p:cNvPr>
          <p:cNvSpPr txBox="1"/>
          <p:nvPr/>
        </p:nvSpPr>
        <p:spPr>
          <a:xfrm>
            <a:off x="4062619" y="3413512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F322047-C97C-8D66-CE90-3F833CBD1C4C}"/>
              </a:ext>
            </a:extLst>
          </p:cNvPr>
          <p:cNvSpPr txBox="1"/>
          <p:nvPr/>
        </p:nvSpPr>
        <p:spPr>
          <a:xfrm>
            <a:off x="4062619" y="4250563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C4F77D7-D9C4-3AB0-E6BD-2C72D81B13AB}"/>
              </a:ext>
            </a:extLst>
          </p:cNvPr>
          <p:cNvSpPr txBox="1"/>
          <p:nvPr/>
        </p:nvSpPr>
        <p:spPr>
          <a:xfrm>
            <a:off x="4062619" y="5087615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DE494F-2DD3-1494-657C-A1D14D4BDF0C}"/>
              </a:ext>
            </a:extLst>
          </p:cNvPr>
          <p:cNvSpPr txBox="1"/>
          <p:nvPr/>
        </p:nvSpPr>
        <p:spPr>
          <a:xfrm>
            <a:off x="3162442" y="5366419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Supports 10 children in leadership development programs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2410E58-4B1A-17C3-01D1-0605F6F94D75}"/>
              </a:ext>
            </a:extLst>
          </p:cNvPr>
          <p:cNvSpPr txBox="1"/>
          <p:nvPr/>
        </p:nvSpPr>
        <p:spPr>
          <a:xfrm>
            <a:off x="3162442" y="4492961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Feeds one hungry child every weekend for the year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ED7F78B-F25D-1EDC-BA2F-98E48009B572}"/>
              </a:ext>
            </a:extLst>
          </p:cNvPr>
          <p:cNvSpPr txBox="1"/>
          <p:nvPr/>
        </p:nvSpPr>
        <p:spPr>
          <a:xfrm>
            <a:off x="3162442" y="3659812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6 children will receive a book a month for an entire year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5E173D9-24AF-8D71-35AC-8D468C63DC8A}"/>
              </a:ext>
            </a:extLst>
          </p:cNvPr>
          <p:cNvSpPr txBox="1"/>
          <p:nvPr/>
        </p:nvSpPr>
        <p:spPr>
          <a:xfrm>
            <a:off x="3162442" y="2826662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Provides 2 families in need of a car seat for their child</a:t>
            </a:r>
          </a:p>
        </p:txBody>
      </p:sp>
      <p:pic>
        <p:nvPicPr>
          <p:cNvPr id="116" name="Picture 115" descr="Icon&#10;&#10;Description automatically generated">
            <a:extLst>
              <a:ext uri="{FF2B5EF4-FFF2-40B4-BE49-F238E27FC236}">
                <a16:creationId xmlns:a16="http://schemas.microsoft.com/office/drawing/2014/main" id="{C36A471F-AA22-665C-5710-001EAC21CE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44641" y="4693219"/>
            <a:ext cx="591644" cy="591644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0F6B464D-D4E6-3016-CAA1-99C94874FC72}"/>
              </a:ext>
            </a:extLst>
          </p:cNvPr>
          <p:cNvSpPr txBox="1"/>
          <p:nvPr/>
        </p:nvSpPr>
        <p:spPr>
          <a:xfrm>
            <a:off x="6213140" y="1729983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$1 Per Week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3D2D5B2-7D34-6690-7FD5-58C3E04FED3E}"/>
              </a:ext>
            </a:extLst>
          </p:cNvPr>
          <p:cNvSpPr txBox="1"/>
          <p:nvPr/>
        </p:nvSpPr>
        <p:spPr>
          <a:xfrm>
            <a:off x="6213140" y="2576461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$2 Per Week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2794440-30D6-1E07-4064-B5401779971A}"/>
              </a:ext>
            </a:extLst>
          </p:cNvPr>
          <p:cNvSpPr txBox="1"/>
          <p:nvPr/>
        </p:nvSpPr>
        <p:spPr>
          <a:xfrm>
            <a:off x="6213140" y="3413512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$3 Per Week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652347C-3283-CBAC-2C38-3DC835144769}"/>
              </a:ext>
            </a:extLst>
          </p:cNvPr>
          <p:cNvSpPr txBox="1"/>
          <p:nvPr/>
        </p:nvSpPr>
        <p:spPr>
          <a:xfrm>
            <a:off x="6213140" y="4250563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$5 Per Week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09AC02D-70BB-F881-5FE5-BED23DC4D1BE}"/>
              </a:ext>
            </a:extLst>
          </p:cNvPr>
          <p:cNvSpPr txBox="1"/>
          <p:nvPr/>
        </p:nvSpPr>
        <p:spPr>
          <a:xfrm>
            <a:off x="6213140" y="5087615"/>
            <a:ext cx="102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$10 Per Week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2E3B88C-B8C1-5F96-812E-0D98A11F5B0E}"/>
              </a:ext>
            </a:extLst>
          </p:cNvPr>
          <p:cNvSpPr txBox="1"/>
          <p:nvPr/>
        </p:nvSpPr>
        <p:spPr>
          <a:xfrm>
            <a:off x="7113316" y="1729983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89DA133-04FB-657B-554C-FD7480C14430}"/>
              </a:ext>
            </a:extLst>
          </p:cNvPr>
          <p:cNvSpPr txBox="1"/>
          <p:nvPr/>
        </p:nvSpPr>
        <p:spPr>
          <a:xfrm>
            <a:off x="8065964" y="1499150"/>
            <a:ext cx="1252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Love of Reading</a:t>
            </a:r>
          </a:p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for Kids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962669F-B309-DE27-FD7E-E8653AD2440E}"/>
              </a:ext>
            </a:extLst>
          </p:cNvPr>
          <p:cNvSpPr txBox="1"/>
          <p:nvPr/>
        </p:nvSpPr>
        <p:spPr>
          <a:xfrm>
            <a:off x="6213139" y="2009811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2 children will receive a book a month for an entire year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0EA0AB5-2D17-9666-1D6E-B1955C56B4D8}"/>
              </a:ext>
            </a:extLst>
          </p:cNvPr>
          <p:cNvSpPr txBox="1"/>
          <p:nvPr/>
        </p:nvSpPr>
        <p:spPr>
          <a:xfrm>
            <a:off x="8065965" y="2576461"/>
            <a:ext cx="1159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Family Support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1E3ADFF-03D3-49BF-EBDB-DED73EF9EB65}"/>
              </a:ext>
            </a:extLst>
          </p:cNvPr>
          <p:cNvSpPr txBox="1"/>
          <p:nvPr/>
        </p:nvSpPr>
        <p:spPr>
          <a:xfrm>
            <a:off x="8065964" y="3182679"/>
            <a:ext cx="96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Survivor Support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8C84552-A8DF-126C-568B-6F87BA894D44}"/>
              </a:ext>
            </a:extLst>
          </p:cNvPr>
          <p:cNvSpPr txBox="1"/>
          <p:nvPr/>
        </p:nvSpPr>
        <p:spPr>
          <a:xfrm>
            <a:off x="8065965" y="4019730"/>
            <a:ext cx="893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Shelter In</a:t>
            </a:r>
            <a:b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</a:br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Storms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833E3CB-5E5E-1E75-EA0C-82EBE021DFE5}"/>
              </a:ext>
            </a:extLst>
          </p:cNvPr>
          <p:cNvSpPr txBox="1"/>
          <p:nvPr/>
        </p:nvSpPr>
        <p:spPr>
          <a:xfrm>
            <a:off x="8065965" y="4826005"/>
            <a:ext cx="893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Confidence</a:t>
            </a:r>
          </a:p>
          <a:p>
            <a:r>
              <a:rPr lang="en-US" sz="1500" b="1" kern="1100" dirty="0">
                <a:solidFill>
                  <a:srgbClr val="6495C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In Kids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CEF434B-94A1-CBFF-C7E1-BB0778F2B8E8}"/>
              </a:ext>
            </a:extLst>
          </p:cNvPr>
          <p:cNvSpPr txBox="1"/>
          <p:nvPr/>
        </p:nvSpPr>
        <p:spPr>
          <a:xfrm>
            <a:off x="7113316" y="2576461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4CF781D-BDAE-4D56-0FDC-19CE54D1284C}"/>
              </a:ext>
            </a:extLst>
          </p:cNvPr>
          <p:cNvSpPr txBox="1"/>
          <p:nvPr/>
        </p:nvSpPr>
        <p:spPr>
          <a:xfrm>
            <a:off x="7113316" y="3413512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7E62DC8-F389-029D-4948-417B293DFE40}"/>
              </a:ext>
            </a:extLst>
          </p:cNvPr>
          <p:cNvSpPr txBox="1"/>
          <p:nvPr/>
        </p:nvSpPr>
        <p:spPr>
          <a:xfrm>
            <a:off x="7113316" y="4250563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2FA986D-31C0-87FB-5AE2-D21F01DD3413}"/>
              </a:ext>
            </a:extLst>
          </p:cNvPr>
          <p:cNvSpPr txBox="1"/>
          <p:nvPr/>
        </p:nvSpPr>
        <p:spPr>
          <a:xfrm>
            <a:off x="7113316" y="5087615"/>
            <a:ext cx="594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1100" dirty="0">
                <a:solidFill>
                  <a:srgbClr val="F2AC46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=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6195335-DA2E-2F35-20AA-3083BAA746F6}"/>
              </a:ext>
            </a:extLst>
          </p:cNvPr>
          <p:cNvSpPr txBox="1"/>
          <p:nvPr/>
        </p:nvSpPr>
        <p:spPr>
          <a:xfrm>
            <a:off x="6213139" y="5366419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Supports 10 children in leadership development programs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4112CA5-257B-AFC6-0F10-723641056CF7}"/>
              </a:ext>
            </a:extLst>
          </p:cNvPr>
          <p:cNvSpPr txBox="1"/>
          <p:nvPr/>
        </p:nvSpPr>
        <p:spPr>
          <a:xfrm>
            <a:off x="6213139" y="4492961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Helps 3 households find stable housing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AC34F9-48F7-30A4-38A1-E4EE89DE0CBE}"/>
              </a:ext>
            </a:extLst>
          </p:cNvPr>
          <p:cNvSpPr txBox="1"/>
          <p:nvPr/>
        </p:nvSpPr>
        <p:spPr>
          <a:xfrm>
            <a:off x="6213139" y="3659812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Supports a survivor of domestic or sexual violence for one year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108DDE4-20A3-CE1D-F082-BCE589002CFE}"/>
              </a:ext>
            </a:extLst>
          </p:cNvPr>
          <p:cNvSpPr txBox="1"/>
          <p:nvPr/>
        </p:nvSpPr>
        <p:spPr>
          <a:xfrm>
            <a:off x="6213139" y="2826662"/>
            <a:ext cx="290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League Gothic" pitchFamily="2" charset="77"/>
              </a:rPr>
              <a:t>Provides diapers to 10 families in need and connection to support groups</a:t>
            </a:r>
          </a:p>
        </p:txBody>
      </p:sp>
      <p:pic>
        <p:nvPicPr>
          <p:cNvPr id="138" name="Picture 137" descr="Icon&#10;&#10;Description automatically generated">
            <a:extLst>
              <a:ext uri="{FF2B5EF4-FFF2-40B4-BE49-F238E27FC236}">
                <a16:creationId xmlns:a16="http://schemas.microsoft.com/office/drawing/2014/main" id="{47BAAABD-B4EA-1D60-0FE0-7A1AEDC8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524" y="1283279"/>
            <a:ext cx="691879" cy="6918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042A10-3896-5AFA-AD98-1AB553188855}"/>
              </a:ext>
            </a:extLst>
          </p:cNvPr>
          <p:cNvSpPr/>
          <p:nvPr/>
        </p:nvSpPr>
        <p:spPr>
          <a:xfrm>
            <a:off x="-1" y="5511"/>
            <a:ext cx="9143999" cy="979714"/>
          </a:xfrm>
          <a:prstGeom prst="rect">
            <a:avLst/>
          </a:prstGeom>
          <a:solidFill>
            <a:srgbClr val="074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14EAC0-AEB0-0AF4-93DD-C74302E7AE5E}"/>
              </a:ext>
            </a:extLst>
          </p:cNvPr>
          <p:cNvSpPr txBox="1"/>
          <p:nvPr/>
        </p:nvSpPr>
        <p:spPr>
          <a:xfrm>
            <a:off x="136115" y="42328"/>
            <a:ext cx="730852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00" b="1" kern="1100" spc="200" dirty="0">
                <a:solidFill>
                  <a:schemeClr val="bg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WHAT A DOLLAR DOES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079A91-EE12-F06F-82E7-38BD9151B3FB}"/>
              </a:ext>
            </a:extLst>
          </p:cNvPr>
          <p:cNvSpPr/>
          <p:nvPr/>
        </p:nvSpPr>
        <p:spPr>
          <a:xfrm>
            <a:off x="-1" y="980559"/>
            <a:ext cx="9144000" cy="374073"/>
          </a:xfrm>
          <a:prstGeom prst="rect">
            <a:avLst/>
          </a:prstGeom>
          <a:solidFill>
            <a:srgbClr val="F2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653BE9-96C1-4470-E960-EE4BA055142A}"/>
              </a:ext>
            </a:extLst>
          </p:cNvPr>
          <p:cNvSpPr txBox="1"/>
          <p:nvPr/>
        </p:nvSpPr>
        <p:spPr>
          <a:xfrm>
            <a:off x="111744" y="990624"/>
            <a:ext cx="64338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kern="1100" spc="200" dirty="0">
                <a:solidFill>
                  <a:schemeClr val="bg1"/>
                </a:solidFill>
                <a:latin typeface="League Gothic" pitchFamily="2" charset="77"/>
                <a:ea typeface="Roboto Cn" pitchFamily="2" charset="0"/>
                <a:cs typeface="Open Sans Condensed" pitchFamily="2" charset="0"/>
              </a:rPr>
              <a:t>IN MUSKEGON, NEWAYGO, OCEANA </a:t>
            </a:r>
          </a:p>
        </p:txBody>
      </p:sp>
      <p:pic>
        <p:nvPicPr>
          <p:cNvPr id="88" name="Picture 87" descr="Graphical user interface&#10;&#10;Description automatically generated">
            <a:extLst>
              <a:ext uri="{FF2B5EF4-FFF2-40B4-BE49-F238E27FC236}">
                <a16:creationId xmlns:a16="http://schemas.microsoft.com/office/drawing/2014/main" id="{2F5E5204-22DB-FF4A-E4DC-F5F403CC53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41376" y="5834863"/>
            <a:ext cx="4240163" cy="8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5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1175</TotalTime>
  <Words>297</Words>
  <Application>Microsoft Macintosh PowerPoint</Application>
  <PresentationFormat>On-screen Show (4:3)</PresentationFormat>
  <Paragraphs>69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League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Payne</dc:creator>
  <cp:lastModifiedBy>K Payne</cp:lastModifiedBy>
  <cp:revision>30</cp:revision>
  <cp:lastPrinted>2022-04-20T13:50:58Z</cp:lastPrinted>
  <dcterms:created xsi:type="dcterms:W3CDTF">2022-04-19T15:37:48Z</dcterms:created>
  <dcterms:modified xsi:type="dcterms:W3CDTF">2022-06-30T16:46:44Z</dcterms:modified>
</cp:coreProperties>
</file>